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99" r:id="rId2"/>
    <p:sldId id="300" r:id="rId3"/>
    <p:sldId id="330" r:id="rId4"/>
    <p:sldId id="257" r:id="rId5"/>
    <p:sldId id="320" r:id="rId6"/>
    <p:sldId id="313" r:id="rId7"/>
    <p:sldId id="334" r:id="rId8"/>
    <p:sldId id="319" r:id="rId9"/>
    <p:sldId id="333" r:id="rId10"/>
    <p:sldId id="331" r:id="rId11"/>
    <p:sldId id="332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87456" autoAdjust="0"/>
  </p:normalViewPr>
  <p:slideViewPr>
    <p:cSldViewPr snapToGrid="0">
      <p:cViewPr varScale="1">
        <p:scale>
          <a:sx n="97" d="100"/>
          <a:sy n="97" d="100"/>
        </p:scale>
        <p:origin x="13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9F4B8-929C-445E-B57F-35D5B622153E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CD2DF-2B55-4632-A6F1-AAF9AB27D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032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516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838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CD2DF-2B55-4632-A6F1-AAF9AB27DC2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7484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95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8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237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52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78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940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376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797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905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550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3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CB0CA-D8B6-41F5-80C7-3A89BDD72843}" type="datetimeFigureOut">
              <a:rPr lang="ko-KR" altLang="en-US" smtClean="0"/>
              <a:t>2022-07-14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722DC-E8D0-4B4B-9A43-BA0558ED2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91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+mj-ea"/>
                <a:ea typeface="+mj-ea"/>
              </a:rPr>
              <a:t>슬라이드 시스템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+mj-ea"/>
                <a:ea typeface="+mj-ea"/>
              </a:rPr>
              <a:t>Incremental learning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57194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직선 연결선 94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 Design – patch classifier train module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72641" y="433688"/>
            <a:ext cx="8181424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err="1" smtClean="0"/>
              <a:t>LossDiff</a:t>
            </a:r>
            <a:r>
              <a:rPr lang="en-US" altLang="ko-KR" sz="1400" b="1" dirty="0" smtClean="0"/>
              <a:t> 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/>
              <a:t>주요 역할 </a:t>
            </a:r>
            <a:r>
              <a:rPr lang="en-US" altLang="ko-KR" sz="1400" b="1" dirty="0" smtClean="0"/>
              <a:t>: noisy-label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및 </a:t>
            </a:r>
            <a:r>
              <a:rPr lang="en-US" altLang="ko-KR" sz="1400" b="1" dirty="0" smtClean="0"/>
              <a:t>noise-data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처리의 목적 </a:t>
            </a:r>
            <a:endParaRPr lang="en-US" altLang="ko-KR" sz="1400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AL system</a:t>
            </a:r>
            <a:r>
              <a:rPr lang="ko-KR" altLang="en-US" sz="1400" b="1" dirty="0" smtClean="0"/>
              <a:t>의 특수성</a:t>
            </a:r>
            <a:r>
              <a:rPr lang="en-US" altLang="ko-KR" sz="1400" b="1" dirty="0" smtClean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AL </a:t>
            </a:r>
            <a:r>
              <a:rPr lang="ko-KR" altLang="en-US" sz="1400" dirty="0"/>
              <a:t>추가될 데이터는 </a:t>
            </a:r>
            <a:r>
              <a:rPr lang="en-US" altLang="ko-KR" sz="1400" dirty="0"/>
              <a:t>noise </a:t>
            </a:r>
            <a:r>
              <a:rPr lang="ko-KR" altLang="en-US" sz="1400" dirty="0"/>
              <a:t>발생 가능성이 현저히 </a:t>
            </a:r>
            <a:r>
              <a:rPr lang="ko-KR" altLang="en-US" sz="1400" dirty="0" smtClean="0"/>
              <a:t>낮음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사실상 </a:t>
            </a:r>
            <a:r>
              <a:rPr lang="ko-KR" altLang="en-US" sz="1400" b="1" dirty="0" smtClean="0"/>
              <a:t>전문의에 의한 전수 검사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D/M case: </a:t>
            </a:r>
            <a:r>
              <a:rPr lang="ko-KR" altLang="en-US" sz="1400" dirty="0" smtClean="0"/>
              <a:t>전수 </a:t>
            </a:r>
            <a:r>
              <a:rPr lang="ko-KR" altLang="en-US" sz="1400" dirty="0"/>
              <a:t>검사에 가까운 데이터가 추가될 예정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N case: </a:t>
            </a:r>
            <a:r>
              <a:rPr lang="ko-KR" altLang="en-US" sz="1400" b="1" dirty="0" smtClean="0"/>
              <a:t> </a:t>
            </a:r>
            <a:r>
              <a:rPr lang="ko-KR" altLang="en-US" sz="1400" b="1" dirty="0"/>
              <a:t>일부 데이터의 자동 선택이 </a:t>
            </a:r>
            <a:r>
              <a:rPr lang="ko-KR" altLang="en-US" sz="1400" b="1" dirty="0" smtClean="0"/>
              <a:t>발생</a:t>
            </a:r>
            <a:r>
              <a:rPr lang="ko-KR" altLang="en-US" sz="1400" b="1" dirty="0"/>
              <a:t>함</a:t>
            </a:r>
            <a:r>
              <a:rPr lang="ko-KR" altLang="en-US" sz="1400" b="1" dirty="0" smtClean="0"/>
              <a:t> </a:t>
            </a:r>
            <a:r>
              <a:rPr lang="en-US" altLang="ko-KR" sz="1400" b="1" dirty="0" smtClean="0"/>
              <a:t>– noise-data(</a:t>
            </a:r>
            <a:r>
              <a:rPr lang="ko-KR" altLang="en-US" sz="1400" b="1" dirty="0" smtClean="0"/>
              <a:t>일부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알고리즘 버그</a:t>
            </a:r>
            <a:r>
              <a:rPr lang="en-US" altLang="ko-KR" sz="1400" b="1" dirty="0" smtClean="0"/>
              <a:t>)/ noisy-label(X)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** </a:t>
            </a:r>
            <a:r>
              <a:rPr lang="ko-KR" altLang="en-US" sz="1400" b="1" dirty="0" smtClean="0"/>
              <a:t>기존 방식으로 </a:t>
            </a:r>
            <a:r>
              <a:rPr lang="en-US" altLang="ko-KR" sz="1400" b="1" dirty="0" smtClean="0"/>
              <a:t>WSI </a:t>
            </a:r>
            <a:r>
              <a:rPr lang="ko-KR" altLang="en-US" sz="1400" b="1" dirty="0" smtClean="0"/>
              <a:t>이미지를 추가해야 하는 경우에 </a:t>
            </a:r>
            <a:r>
              <a:rPr lang="en-US" altLang="ko-KR" sz="1400" b="1" dirty="0" err="1" smtClean="0"/>
              <a:t>LossDiff</a:t>
            </a:r>
            <a:r>
              <a:rPr lang="en-US" altLang="ko-KR" sz="1400" b="1" dirty="0" smtClean="0"/>
              <a:t> </a:t>
            </a:r>
            <a:r>
              <a:rPr lang="ko-KR" altLang="en-US" sz="1400" b="1" dirty="0" smtClean="0"/>
              <a:t>작동 필요</a:t>
            </a:r>
            <a:endParaRPr lang="en-US" altLang="ko-KR" sz="1400" b="1" dirty="0" smtClean="0"/>
          </a:p>
        </p:txBody>
      </p:sp>
      <p:pic>
        <p:nvPicPr>
          <p:cNvPr id="34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35" y="3027334"/>
            <a:ext cx="669094" cy="66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334129" y="3215921"/>
            <a:ext cx="13963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Original data</a:t>
            </a:r>
            <a:endParaRPr lang="ko-KR" altLang="en-US" sz="1400" b="1" dirty="0"/>
          </a:p>
        </p:txBody>
      </p:sp>
      <p:pic>
        <p:nvPicPr>
          <p:cNvPr id="35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894" y="4707085"/>
            <a:ext cx="669094" cy="66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334128" y="4852959"/>
            <a:ext cx="1396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filtered</a:t>
            </a:r>
          </a:p>
          <a:p>
            <a:r>
              <a:rPr lang="en-US" altLang="ko-KR" sz="1400" b="1" dirty="0" smtClean="0"/>
              <a:t>Original data</a:t>
            </a:r>
            <a:endParaRPr lang="ko-KR" altLang="en-US" sz="1400" b="1" dirty="0"/>
          </a:p>
        </p:txBody>
      </p:sp>
      <p:cxnSp>
        <p:nvCxnSpPr>
          <p:cNvPr id="11" name="직선 화살표 연결선 10"/>
          <p:cNvCxnSpPr>
            <a:stCxn id="34" idx="2"/>
            <a:endCxn id="35" idx="0"/>
          </p:cNvCxnSpPr>
          <p:nvPr/>
        </p:nvCxnSpPr>
        <p:spPr>
          <a:xfrm flipH="1">
            <a:off x="986441" y="3696428"/>
            <a:ext cx="13141" cy="1010657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463073" y="3988458"/>
            <a:ext cx="1073017" cy="41940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 smtClean="0"/>
              <a:t>LossDiff</a:t>
            </a:r>
            <a:endParaRPr lang="ko-KR" altLang="en-US" b="1" dirty="0"/>
          </a:p>
        </p:txBody>
      </p:sp>
      <p:pic>
        <p:nvPicPr>
          <p:cNvPr id="37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3909" y="4663853"/>
            <a:ext cx="712326" cy="71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/>
          <p:cNvSpPr txBox="1"/>
          <p:nvPr/>
        </p:nvSpPr>
        <p:spPr>
          <a:xfrm>
            <a:off x="5563909" y="5311213"/>
            <a:ext cx="751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</a:t>
            </a:r>
            <a:r>
              <a:rPr lang="en-US" altLang="ko-KR" dirty="0" smtClean="0"/>
              <a:t>atch</a:t>
            </a:r>
            <a:endParaRPr lang="ko-KR" altLang="en-US" dirty="0"/>
          </a:p>
        </p:txBody>
      </p:sp>
      <p:pic>
        <p:nvPicPr>
          <p:cNvPr id="39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647" y="4685502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647" y="4952118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647" y="5209840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/>
          <p:cNvSpPr txBox="1"/>
          <p:nvPr/>
        </p:nvSpPr>
        <p:spPr>
          <a:xfrm>
            <a:off x="7072838" y="4649486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N</a:t>
            </a:r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072838" y="4905880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</a:t>
            </a:r>
            <a:endParaRPr lang="ko-KR" alt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070919" y="5171957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</a:t>
            </a:r>
            <a:endParaRPr lang="ko-KR" altLang="en-US" dirty="0"/>
          </a:p>
        </p:txBody>
      </p:sp>
      <p:sp>
        <p:nvSpPr>
          <p:cNvPr id="45" name="직사각형 44"/>
          <p:cNvSpPr/>
          <p:nvPr/>
        </p:nvSpPr>
        <p:spPr>
          <a:xfrm>
            <a:off x="6626737" y="4453391"/>
            <a:ext cx="1829005" cy="128223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화살표 연결선 45"/>
          <p:cNvCxnSpPr/>
          <p:nvPr/>
        </p:nvCxnSpPr>
        <p:spPr>
          <a:xfrm>
            <a:off x="6249676" y="5066863"/>
            <a:ext cx="3810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4770" y="4700802"/>
            <a:ext cx="866775" cy="266700"/>
          </a:xfrm>
          <a:prstGeom prst="rect">
            <a:avLst/>
          </a:prstGeom>
        </p:spPr>
      </p:pic>
      <p:pic>
        <p:nvPicPr>
          <p:cNvPr id="48" name="그림 4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19629" y="4988249"/>
            <a:ext cx="866775" cy="266700"/>
          </a:xfrm>
          <a:prstGeom prst="rect">
            <a:avLst/>
          </a:prstGeom>
        </p:spPr>
      </p:pic>
      <p:pic>
        <p:nvPicPr>
          <p:cNvPr id="49" name="그림 4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07595" y="5306752"/>
            <a:ext cx="866775" cy="266700"/>
          </a:xfrm>
          <a:prstGeom prst="rect">
            <a:avLst/>
          </a:prstGeom>
        </p:spPr>
      </p:pic>
      <p:pic>
        <p:nvPicPr>
          <p:cNvPr id="50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050" y="4701236"/>
            <a:ext cx="669094" cy="66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409" y="4696745"/>
            <a:ext cx="669094" cy="66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267" y="4684245"/>
            <a:ext cx="669094" cy="66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원통 24"/>
          <p:cNvSpPr/>
          <p:nvPr/>
        </p:nvSpPr>
        <p:spPr>
          <a:xfrm>
            <a:off x="2848938" y="3011165"/>
            <a:ext cx="550606" cy="599266"/>
          </a:xfrm>
          <a:prstGeom prst="can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</a:gra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/>
          <p:cNvSpPr txBox="1"/>
          <p:nvPr/>
        </p:nvSpPr>
        <p:spPr>
          <a:xfrm>
            <a:off x="3448144" y="3309848"/>
            <a:ext cx="13963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Database</a:t>
            </a:r>
            <a:endParaRPr lang="ko-KR" altLang="en-US" sz="1400" b="1" dirty="0"/>
          </a:p>
        </p:txBody>
      </p:sp>
      <p:cxnSp>
        <p:nvCxnSpPr>
          <p:cNvPr id="59" name="직선 화살표 연결선 58"/>
          <p:cNvCxnSpPr>
            <a:stCxn id="25" idx="3"/>
            <a:endCxn id="50" idx="0"/>
          </p:cNvCxnSpPr>
          <p:nvPr/>
        </p:nvCxnSpPr>
        <p:spPr>
          <a:xfrm flipH="1">
            <a:off x="3113597" y="3610431"/>
            <a:ext cx="10644" cy="1090805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/>
          <p:cNvCxnSpPr>
            <a:stCxn id="25" idx="3"/>
            <a:endCxn id="51" idx="0"/>
          </p:cNvCxnSpPr>
          <p:nvPr/>
        </p:nvCxnSpPr>
        <p:spPr>
          <a:xfrm>
            <a:off x="3124241" y="3610431"/>
            <a:ext cx="799715" cy="1086314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/>
          <p:cNvCxnSpPr>
            <a:stCxn id="25" idx="3"/>
            <a:endCxn id="52" idx="0"/>
          </p:cNvCxnSpPr>
          <p:nvPr/>
        </p:nvCxnSpPr>
        <p:spPr>
          <a:xfrm>
            <a:off x="3124241" y="3610431"/>
            <a:ext cx="1580573" cy="1073814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2779050" y="4033986"/>
            <a:ext cx="2065415" cy="41940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AL system &amp; Oracle</a:t>
            </a:r>
            <a:endParaRPr lang="ko-KR" altLang="en-US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3124241" y="5387400"/>
            <a:ext cx="18667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Selected patches</a:t>
            </a:r>
            <a:endParaRPr lang="ko-KR" altLang="en-US" sz="1400" b="1" dirty="0"/>
          </a:p>
        </p:txBody>
      </p:sp>
      <p:cxnSp>
        <p:nvCxnSpPr>
          <p:cNvPr id="66" name="직선 연결선 65"/>
          <p:cNvCxnSpPr>
            <a:stCxn id="52" idx="3"/>
            <a:endCxn id="37" idx="1"/>
          </p:cNvCxnSpPr>
          <p:nvPr/>
        </p:nvCxnSpPr>
        <p:spPr>
          <a:xfrm>
            <a:off x="5039361" y="5018792"/>
            <a:ext cx="524548" cy="1224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왼쪽 중괄호 69"/>
          <p:cNvSpPr/>
          <p:nvPr/>
        </p:nvSpPr>
        <p:spPr>
          <a:xfrm rot="16200000">
            <a:off x="2669106" y="3501067"/>
            <a:ext cx="359665" cy="4662654"/>
          </a:xfrm>
          <a:prstGeom prst="leftBrace">
            <a:avLst>
              <a:gd name="adj1" fmla="val 8333"/>
              <a:gd name="adj2" fmla="val 8732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모서리가 둥근 직사각형 70"/>
          <p:cNvSpPr/>
          <p:nvPr/>
        </p:nvSpPr>
        <p:spPr>
          <a:xfrm>
            <a:off x="3589409" y="6126161"/>
            <a:ext cx="2056811" cy="403122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Patch classifier</a:t>
            </a:r>
            <a:endParaRPr lang="ko-KR" altLang="en-US" dirty="0"/>
          </a:p>
        </p:txBody>
      </p:sp>
      <p:cxnSp>
        <p:nvCxnSpPr>
          <p:cNvPr id="73" name="직선 연결선 72"/>
          <p:cNvCxnSpPr/>
          <p:nvPr/>
        </p:nvCxnSpPr>
        <p:spPr>
          <a:xfrm>
            <a:off x="5180266" y="3826084"/>
            <a:ext cx="0" cy="185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85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직선 연결선 94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 Design – WSI classifier train module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72641" y="433688"/>
            <a:ext cx="818142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err="1" smtClean="0"/>
              <a:t>Feature_cube</a:t>
            </a:r>
            <a:r>
              <a:rPr lang="en-US" altLang="ko-KR" sz="1400" b="1" dirty="0" smtClean="0"/>
              <a:t> 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 </a:t>
            </a:r>
            <a:r>
              <a:rPr lang="en-US" altLang="ko-KR" sz="1400" dirty="0" err="1" smtClean="0"/>
              <a:t>Feature_cube</a:t>
            </a:r>
            <a:r>
              <a:rPr lang="ko-KR" altLang="en-US" sz="1400" dirty="0" smtClean="0"/>
              <a:t>의 경우 큰 이슈 사항은 없는 것으로 확인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모듈이 </a:t>
            </a:r>
            <a:r>
              <a:rPr lang="ko-KR" altLang="en-US" sz="1400" dirty="0" smtClean="0"/>
              <a:t>학습 대상 기간에 해당하는 </a:t>
            </a:r>
            <a:r>
              <a:rPr lang="ko-KR" altLang="en-US" sz="1400" dirty="0" smtClean="0"/>
              <a:t>각 </a:t>
            </a:r>
            <a:r>
              <a:rPr lang="en-US" altLang="ko-KR" sz="1400" dirty="0" smtClean="0"/>
              <a:t>folder</a:t>
            </a:r>
            <a:r>
              <a:rPr lang="ko-KR" altLang="en-US" sz="1400" dirty="0" smtClean="0"/>
              <a:t>를 읽어와서 학습할 예정</a:t>
            </a:r>
            <a:endParaRPr lang="en-US" altLang="ko-KR" sz="1400" dirty="0" smtClean="0"/>
          </a:p>
        </p:txBody>
      </p:sp>
      <p:pic>
        <p:nvPicPr>
          <p:cNvPr id="54" name="Picture 4" descr="폴더 아이콘 에 Dark Minima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3201" y="3614377"/>
            <a:ext cx="948106" cy="94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TextBox 54"/>
          <p:cNvSpPr txBox="1"/>
          <p:nvPr/>
        </p:nvSpPr>
        <p:spPr>
          <a:xfrm>
            <a:off x="2316888" y="4510706"/>
            <a:ext cx="1837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Scan Date: </a:t>
            </a:r>
          </a:p>
          <a:p>
            <a:r>
              <a:rPr lang="en-US" altLang="ko-KR" dirty="0" smtClean="0"/>
              <a:t>20220707</a:t>
            </a:r>
            <a:endParaRPr lang="ko-KR" altLang="en-US" dirty="0"/>
          </a:p>
        </p:txBody>
      </p:sp>
      <p:pic>
        <p:nvPicPr>
          <p:cNvPr id="56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5881" y="3357000"/>
            <a:ext cx="712326" cy="71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6802" y="4800874"/>
            <a:ext cx="712326" cy="712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0" name="꺾인 연결선 59"/>
          <p:cNvCxnSpPr>
            <a:stCxn id="54" idx="3"/>
            <a:endCxn id="56" idx="1"/>
          </p:cNvCxnSpPr>
          <p:nvPr/>
        </p:nvCxnSpPr>
        <p:spPr>
          <a:xfrm flipV="1">
            <a:off x="3421307" y="3713163"/>
            <a:ext cx="744574" cy="375267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꺾인 연결선 60"/>
          <p:cNvCxnSpPr>
            <a:stCxn id="54" idx="3"/>
            <a:endCxn id="57" idx="1"/>
          </p:cNvCxnSpPr>
          <p:nvPr/>
        </p:nvCxnSpPr>
        <p:spPr>
          <a:xfrm>
            <a:off x="3421307" y="4088430"/>
            <a:ext cx="705495" cy="106860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226141" y="4058485"/>
            <a:ext cx="684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WSI </a:t>
            </a:r>
            <a:endParaRPr lang="ko-KR" altLang="en-US" dirty="0"/>
          </a:p>
        </p:txBody>
      </p:sp>
      <p:pic>
        <p:nvPicPr>
          <p:cNvPr id="64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0211" y="3201509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0211" y="3468125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0211" y="3725847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TextBox 71"/>
          <p:cNvSpPr txBox="1"/>
          <p:nvPr/>
        </p:nvSpPr>
        <p:spPr>
          <a:xfrm rot="5400000">
            <a:off x="5857342" y="4067623"/>
            <a:ext cx="55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74" name="직사각형 73"/>
          <p:cNvSpPr/>
          <p:nvPr/>
        </p:nvSpPr>
        <p:spPr>
          <a:xfrm>
            <a:off x="5190409" y="3072045"/>
            <a:ext cx="1863344" cy="128223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5" name="직선 화살표 연결선 74"/>
          <p:cNvCxnSpPr/>
          <p:nvPr/>
        </p:nvCxnSpPr>
        <p:spPr>
          <a:xfrm>
            <a:off x="4878207" y="3660996"/>
            <a:ext cx="3810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126802" y="5448234"/>
            <a:ext cx="751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</a:t>
            </a:r>
            <a:r>
              <a:rPr lang="en-US" altLang="ko-KR" dirty="0" smtClean="0"/>
              <a:t>atch</a:t>
            </a:r>
            <a:endParaRPr lang="ko-KR" altLang="en-US" dirty="0"/>
          </a:p>
        </p:txBody>
      </p:sp>
      <p:pic>
        <p:nvPicPr>
          <p:cNvPr id="77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540" y="4822523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540" y="5089139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4540" y="5346861"/>
            <a:ext cx="249665" cy="249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TextBox 79"/>
          <p:cNvSpPr txBox="1"/>
          <p:nvPr/>
        </p:nvSpPr>
        <p:spPr>
          <a:xfrm>
            <a:off x="5635731" y="4786507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N</a:t>
            </a:r>
            <a:endParaRPr lang="ko-KR" alt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635731" y="5042901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D</a:t>
            </a:r>
            <a:endParaRPr lang="ko-KR" alt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5633812" y="5308978"/>
            <a:ext cx="398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</a:t>
            </a:r>
            <a:endParaRPr lang="ko-KR" altLang="en-US" dirty="0"/>
          </a:p>
        </p:txBody>
      </p:sp>
      <p:sp>
        <p:nvSpPr>
          <p:cNvPr id="83" name="직사각형 82"/>
          <p:cNvSpPr/>
          <p:nvPr/>
        </p:nvSpPr>
        <p:spPr>
          <a:xfrm>
            <a:off x="5189630" y="4590412"/>
            <a:ext cx="1897559" cy="128223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4" name="직선 화살표 연결선 83"/>
          <p:cNvCxnSpPr/>
          <p:nvPr/>
        </p:nvCxnSpPr>
        <p:spPr>
          <a:xfrm>
            <a:off x="4812569" y="5203884"/>
            <a:ext cx="3810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488" y="2866172"/>
            <a:ext cx="588699" cy="58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TextBox 85"/>
          <p:cNvSpPr txBox="1"/>
          <p:nvPr/>
        </p:nvSpPr>
        <p:spPr>
          <a:xfrm>
            <a:off x="1098134" y="3314549"/>
            <a:ext cx="183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Scan Date: </a:t>
            </a:r>
          </a:p>
          <a:p>
            <a:r>
              <a:rPr lang="en-US" altLang="ko-KR" sz="1200" dirty="0" smtClean="0"/>
              <a:t>20220706</a:t>
            </a:r>
            <a:endParaRPr lang="ko-KR" altLang="en-US" sz="1200" dirty="0"/>
          </a:p>
        </p:txBody>
      </p:sp>
      <p:pic>
        <p:nvPicPr>
          <p:cNvPr id="87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115" y="3841842"/>
            <a:ext cx="588699" cy="58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TextBox 87"/>
          <p:cNvSpPr txBox="1"/>
          <p:nvPr/>
        </p:nvSpPr>
        <p:spPr>
          <a:xfrm>
            <a:off x="1146863" y="4368291"/>
            <a:ext cx="183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Scan Date: </a:t>
            </a:r>
          </a:p>
          <a:p>
            <a:r>
              <a:rPr lang="en-US" altLang="ko-KR" sz="1200" dirty="0" smtClean="0"/>
              <a:t>20220707</a:t>
            </a:r>
            <a:endParaRPr lang="ko-KR" altLang="en-US" sz="1200" dirty="0"/>
          </a:p>
        </p:txBody>
      </p:sp>
      <p:pic>
        <p:nvPicPr>
          <p:cNvPr id="89" name="Picture 4" descr="폴더 아이콘 에 Dark Minimalis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499" y="4816234"/>
            <a:ext cx="588699" cy="58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TextBox 89"/>
          <p:cNvSpPr txBox="1"/>
          <p:nvPr/>
        </p:nvSpPr>
        <p:spPr>
          <a:xfrm>
            <a:off x="1091780" y="5308978"/>
            <a:ext cx="1837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Scan Date: </a:t>
            </a:r>
          </a:p>
          <a:p>
            <a:r>
              <a:rPr lang="en-US" altLang="ko-KR" sz="1200" dirty="0" smtClean="0"/>
              <a:t>20220708</a:t>
            </a:r>
            <a:endParaRPr lang="ko-KR" altLang="en-US" sz="1200" dirty="0"/>
          </a:p>
        </p:txBody>
      </p:sp>
      <p:sp>
        <p:nvSpPr>
          <p:cNvPr id="91" name="직사각형 90"/>
          <p:cNvSpPr/>
          <p:nvPr/>
        </p:nvSpPr>
        <p:spPr>
          <a:xfrm>
            <a:off x="1127624" y="3753896"/>
            <a:ext cx="814126" cy="106871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오른쪽 화살표 91"/>
          <p:cNvSpPr/>
          <p:nvPr/>
        </p:nvSpPr>
        <p:spPr>
          <a:xfrm>
            <a:off x="1966642" y="3973223"/>
            <a:ext cx="460355" cy="12759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3" name="그림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663" y="4837823"/>
            <a:ext cx="866775" cy="266700"/>
          </a:xfrm>
          <a:prstGeom prst="rect">
            <a:avLst/>
          </a:prstGeom>
        </p:spPr>
      </p:pic>
      <p:pic>
        <p:nvPicPr>
          <p:cNvPr id="94" name="그림 93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82522" y="5125270"/>
            <a:ext cx="866775" cy="266700"/>
          </a:xfrm>
          <a:prstGeom prst="rect">
            <a:avLst/>
          </a:prstGeom>
        </p:spPr>
      </p:pic>
      <p:pic>
        <p:nvPicPr>
          <p:cNvPr id="98" name="그림 97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70488" y="5443773"/>
            <a:ext cx="866775" cy="266700"/>
          </a:xfrm>
          <a:prstGeom prst="rect">
            <a:avLst/>
          </a:prstGeom>
        </p:spPr>
      </p:pic>
      <p:sp>
        <p:nvSpPr>
          <p:cNvPr id="99" name="TextBox 98"/>
          <p:cNvSpPr txBox="1"/>
          <p:nvPr/>
        </p:nvSpPr>
        <p:spPr>
          <a:xfrm rot="5400000">
            <a:off x="910025" y="2866658"/>
            <a:ext cx="1101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….</a:t>
            </a:r>
            <a:endParaRPr lang="ko-KR" altLang="en-US" dirty="0"/>
          </a:p>
        </p:txBody>
      </p:sp>
      <p:sp>
        <p:nvSpPr>
          <p:cNvPr id="100" name="TextBox 99"/>
          <p:cNvSpPr txBox="1"/>
          <p:nvPr/>
        </p:nvSpPr>
        <p:spPr>
          <a:xfrm>
            <a:off x="5465453" y="3188878"/>
            <a:ext cx="1579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20220101010101</a:t>
            </a:r>
            <a:endParaRPr lang="ko-KR" altLang="en-US" sz="1400" dirty="0"/>
          </a:p>
        </p:txBody>
      </p:sp>
      <p:sp>
        <p:nvSpPr>
          <p:cNvPr id="101" name="TextBox 100"/>
          <p:cNvSpPr txBox="1"/>
          <p:nvPr/>
        </p:nvSpPr>
        <p:spPr>
          <a:xfrm>
            <a:off x="5475924" y="3443943"/>
            <a:ext cx="1579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20220101010102</a:t>
            </a:r>
            <a:endParaRPr lang="ko-KR" altLang="en-US" sz="1400" dirty="0"/>
          </a:p>
        </p:txBody>
      </p:sp>
      <p:sp>
        <p:nvSpPr>
          <p:cNvPr id="102" name="TextBox 101"/>
          <p:cNvSpPr txBox="1"/>
          <p:nvPr/>
        </p:nvSpPr>
        <p:spPr>
          <a:xfrm>
            <a:off x="5465453" y="3713216"/>
            <a:ext cx="1579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20220101010103</a:t>
            </a:r>
            <a:endParaRPr lang="ko-KR" altLang="en-US" sz="1400" dirty="0"/>
          </a:p>
        </p:txBody>
      </p:sp>
      <p:sp>
        <p:nvSpPr>
          <p:cNvPr id="103" name="원통 102"/>
          <p:cNvSpPr/>
          <p:nvPr/>
        </p:nvSpPr>
        <p:spPr>
          <a:xfrm>
            <a:off x="97481" y="3302298"/>
            <a:ext cx="550606" cy="599266"/>
          </a:xfrm>
          <a:prstGeom prst="can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</a:gra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4" name="직선 화살표 연결선 103"/>
          <p:cNvCxnSpPr>
            <a:stCxn id="103" idx="4"/>
            <a:endCxn id="85" idx="1"/>
          </p:cNvCxnSpPr>
          <p:nvPr/>
        </p:nvCxnSpPr>
        <p:spPr>
          <a:xfrm flipV="1">
            <a:off x="648087" y="3160522"/>
            <a:ext cx="545401" cy="441409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/>
          <p:cNvCxnSpPr>
            <a:stCxn id="103" idx="4"/>
            <a:endCxn id="87" idx="1"/>
          </p:cNvCxnSpPr>
          <p:nvPr/>
        </p:nvCxnSpPr>
        <p:spPr>
          <a:xfrm>
            <a:off x="648087" y="3601931"/>
            <a:ext cx="541028" cy="534261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>
            <a:stCxn id="103" idx="4"/>
            <a:endCxn id="89" idx="1"/>
          </p:cNvCxnSpPr>
          <p:nvPr/>
        </p:nvCxnSpPr>
        <p:spPr>
          <a:xfrm>
            <a:off x="648087" y="3601931"/>
            <a:ext cx="537412" cy="1508653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모서리가 둥근 직사각형 106"/>
          <p:cNvSpPr/>
          <p:nvPr/>
        </p:nvSpPr>
        <p:spPr>
          <a:xfrm>
            <a:off x="7087189" y="5012410"/>
            <a:ext cx="2056811" cy="403122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Patch classifier</a:t>
            </a:r>
            <a:endParaRPr lang="ko-KR" altLang="en-US" dirty="0"/>
          </a:p>
        </p:txBody>
      </p:sp>
      <p:cxnSp>
        <p:nvCxnSpPr>
          <p:cNvPr id="108" name="직선 화살표 연결선 107"/>
          <p:cNvCxnSpPr>
            <a:stCxn id="107" idx="0"/>
            <a:endCxn id="13" idx="2"/>
          </p:cNvCxnSpPr>
          <p:nvPr/>
        </p:nvCxnSpPr>
        <p:spPr>
          <a:xfrm flipH="1" flipV="1">
            <a:off x="8108701" y="3147089"/>
            <a:ext cx="6894" cy="1865321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직사각형 12"/>
          <p:cNvSpPr/>
          <p:nvPr/>
        </p:nvSpPr>
        <p:spPr>
          <a:xfrm>
            <a:off x="7265985" y="2205916"/>
            <a:ext cx="1685432" cy="941173"/>
          </a:xfrm>
          <a:prstGeom prst="roundRect">
            <a:avLst>
              <a:gd name="adj" fmla="val 6220"/>
            </a:avLst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Feature cube</a:t>
            </a:r>
            <a:endParaRPr lang="ko-KR" altLang="en-US" dirty="0"/>
          </a:p>
        </p:txBody>
      </p:sp>
      <p:cxnSp>
        <p:nvCxnSpPr>
          <p:cNvPr id="109" name="직선 화살표 연결선 108"/>
          <p:cNvCxnSpPr>
            <a:stCxn id="85" idx="3"/>
            <a:endCxn id="13" idx="1"/>
          </p:cNvCxnSpPr>
          <p:nvPr/>
        </p:nvCxnSpPr>
        <p:spPr>
          <a:xfrm flipV="1">
            <a:off x="1782187" y="2676503"/>
            <a:ext cx="5483798" cy="484019"/>
          </a:xfrm>
          <a:prstGeom prst="straightConnector1">
            <a:avLst/>
          </a:prstGeom>
          <a:ln w="127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/>
          <p:cNvCxnSpPr>
            <a:stCxn id="87" idx="3"/>
            <a:endCxn id="13" idx="1"/>
          </p:cNvCxnSpPr>
          <p:nvPr/>
        </p:nvCxnSpPr>
        <p:spPr>
          <a:xfrm flipV="1">
            <a:off x="1777814" y="2676503"/>
            <a:ext cx="5488171" cy="1459689"/>
          </a:xfrm>
          <a:prstGeom prst="straightConnector1">
            <a:avLst/>
          </a:prstGeom>
          <a:ln w="952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화살표 연결선 110"/>
          <p:cNvCxnSpPr>
            <a:stCxn id="89" idx="3"/>
            <a:endCxn id="13" idx="1"/>
          </p:cNvCxnSpPr>
          <p:nvPr/>
        </p:nvCxnSpPr>
        <p:spPr>
          <a:xfrm flipV="1">
            <a:off x="1774198" y="2676503"/>
            <a:ext cx="5491787" cy="2434081"/>
          </a:xfrm>
          <a:prstGeom prst="straightConnector1">
            <a:avLst/>
          </a:prstGeom>
          <a:ln w="952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981809" y="2510948"/>
            <a:ext cx="1085154" cy="33617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1487837" y="5923722"/>
            <a:ext cx="1809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Selected WSI</a:t>
            </a:r>
            <a:endParaRPr lang="ko-KR" altLang="en-US" dirty="0"/>
          </a:p>
        </p:txBody>
      </p:sp>
      <p:sp>
        <p:nvSpPr>
          <p:cNvPr id="112" name="직사각형 111"/>
          <p:cNvSpPr/>
          <p:nvPr/>
        </p:nvSpPr>
        <p:spPr>
          <a:xfrm>
            <a:off x="648087" y="6312519"/>
            <a:ext cx="2065415" cy="41940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AL system &amp; Oracle</a:t>
            </a:r>
            <a:endParaRPr lang="ko-KR" altLang="en-US" b="1" dirty="0"/>
          </a:p>
        </p:txBody>
      </p:sp>
      <p:sp>
        <p:nvSpPr>
          <p:cNvPr id="23" name="오른쪽 화살표 22"/>
          <p:cNvSpPr/>
          <p:nvPr/>
        </p:nvSpPr>
        <p:spPr>
          <a:xfrm rot="16200000">
            <a:off x="1127538" y="5917518"/>
            <a:ext cx="452438" cy="3365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15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06298" y="3671215"/>
            <a:ext cx="7704856" cy="87774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5575" y="127265"/>
            <a:ext cx="469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j-ea"/>
              </a:rPr>
              <a:t>System overview </a:t>
            </a:r>
            <a:endParaRPr lang="ko-KR" altLang="en-US" b="1" dirty="0">
              <a:latin typeface="+mj-ea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오른쪽 화살표 1"/>
          <p:cNvSpPr/>
          <p:nvPr/>
        </p:nvSpPr>
        <p:spPr>
          <a:xfrm rot="10800000">
            <a:off x="4221313" y="1328398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33" y="1073820"/>
            <a:ext cx="3014720" cy="2619394"/>
          </a:xfrm>
          <a:prstGeom prst="rect">
            <a:avLst/>
          </a:prstGeom>
        </p:spPr>
      </p:pic>
      <p:sp>
        <p:nvSpPr>
          <p:cNvPr id="28" name="오른쪽 화살표 27"/>
          <p:cNvSpPr/>
          <p:nvPr/>
        </p:nvSpPr>
        <p:spPr>
          <a:xfrm rot="10800000">
            <a:off x="4202674" y="2199336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 rot="10800000">
            <a:off x="4221314" y="3152222"/>
            <a:ext cx="651337" cy="48384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4"/>
          <a:srcRect l="32603"/>
          <a:stretch/>
        </p:blipFill>
        <p:spPr>
          <a:xfrm>
            <a:off x="5322828" y="1161987"/>
            <a:ext cx="2549375" cy="2531227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872968" y="710900"/>
            <a:ext cx="1263650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WSI system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5581179" y="683494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Sample selection &amp; update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562" y="4545513"/>
            <a:ext cx="3618525" cy="2290206"/>
          </a:xfrm>
          <a:prstGeom prst="rect">
            <a:avLst/>
          </a:prstGeom>
        </p:spPr>
      </p:pic>
      <p:pic>
        <p:nvPicPr>
          <p:cNvPr id="54" name="그림 53"/>
          <p:cNvPicPr>
            <a:picLocks noChangeAspect="1"/>
          </p:cNvPicPr>
          <p:nvPr/>
        </p:nvPicPr>
        <p:blipFill rotWithShape="1">
          <a:blip r:embed="rId6"/>
          <a:srcRect l="42743" r="28300"/>
          <a:stretch/>
        </p:blipFill>
        <p:spPr>
          <a:xfrm>
            <a:off x="1993665" y="4266838"/>
            <a:ext cx="1115897" cy="2880739"/>
          </a:xfrm>
          <a:prstGeom prst="rect">
            <a:avLst/>
          </a:prstGeom>
        </p:spPr>
      </p:pic>
      <p:sp>
        <p:nvSpPr>
          <p:cNvPr id="56" name="직사각형 55"/>
          <p:cNvSpPr/>
          <p:nvPr/>
        </p:nvSpPr>
        <p:spPr>
          <a:xfrm>
            <a:off x="3112283" y="3961547"/>
            <a:ext cx="2769293" cy="3333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Sustainable system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4491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파트 현황 요약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637108"/>
              </p:ext>
            </p:extLst>
          </p:nvPr>
        </p:nvGraphicFramePr>
        <p:xfrm>
          <a:off x="180912" y="1155479"/>
          <a:ext cx="840756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5552">
                  <a:extLst>
                    <a:ext uri="{9D8B030D-6E8A-4147-A177-3AD203B41FA5}">
                      <a16:colId xmlns:a16="http://schemas.microsoft.com/office/drawing/2014/main" val="1221087168"/>
                    </a:ext>
                  </a:extLst>
                </a:gridCol>
                <a:gridCol w="540774">
                  <a:extLst>
                    <a:ext uri="{9D8B030D-6E8A-4147-A177-3AD203B41FA5}">
                      <a16:colId xmlns:a16="http://schemas.microsoft.com/office/drawing/2014/main" val="3635539071"/>
                    </a:ext>
                  </a:extLst>
                </a:gridCol>
                <a:gridCol w="2389238">
                  <a:extLst>
                    <a:ext uri="{9D8B030D-6E8A-4147-A177-3AD203B41FA5}">
                      <a16:colId xmlns:a16="http://schemas.microsoft.com/office/drawing/2014/main" val="2258218219"/>
                    </a:ext>
                  </a:extLst>
                </a:gridCol>
                <a:gridCol w="1661652">
                  <a:extLst>
                    <a:ext uri="{9D8B030D-6E8A-4147-A177-3AD203B41FA5}">
                      <a16:colId xmlns:a16="http://schemas.microsoft.com/office/drawing/2014/main" val="685538144"/>
                    </a:ext>
                  </a:extLst>
                </a:gridCol>
                <a:gridCol w="2910348">
                  <a:extLst>
                    <a:ext uri="{9D8B030D-6E8A-4147-A177-3AD203B41FA5}">
                      <a16:colId xmlns:a16="http://schemas.microsoft.com/office/drawing/2014/main" val="18883732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범위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index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명칭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설명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현황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0904328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AL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파트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recommendation module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patch- WSI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추천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설계 진행중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–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알고리즘 </a:t>
                      </a:r>
                      <a:r>
                        <a:rPr lang="ko-KR" altLang="en-US" sz="1200" dirty="0" err="1" smtClean="0">
                          <a:solidFill>
                            <a:schemeClr val="tx1"/>
                          </a:solidFill>
                        </a:rPr>
                        <a:t>정리중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889653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 generator module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생성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설계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차 완료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640905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Training </a:t>
                      </a:r>
                      <a:b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파트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 classifier training module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Patch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분류기 학습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설계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차 완료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87081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WSI classifier train module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WSI 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분류기 학습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설계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차 완료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541464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363588"/>
              </p:ext>
            </p:extLst>
          </p:nvPr>
        </p:nvGraphicFramePr>
        <p:xfrm>
          <a:off x="180912" y="3516834"/>
          <a:ext cx="8407564" cy="287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580">
                  <a:extLst>
                    <a:ext uri="{9D8B030D-6E8A-4147-A177-3AD203B41FA5}">
                      <a16:colId xmlns:a16="http://schemas.microsoft.com/office/drawing/2014/main" val="2297010581"/>
                    </a:ext>
                  </a:extLst>
                </a:gridCol>
                <a:gridCol w="4481424">
                  <a:extLst>
                    <a:ext uri="{9D8B030D-6E8A-4147-A177-3AD203B41FA5}">
                      <a16:colId xmlns:a16="http://schemas.microsoft.com/office/drawing/2014/main" val="1988605389"/>
                    </a:ext>
                  </a:extLst>
                </a:gridCol>
                <a:gridCol w="2235560">
                  <a:extLst>
                    <a:ext uri="{9D8B030D-6E8A-4147-A177-3AD203B41FA5}">
                      <a16:colId xmlns:a16="http://schemas.microsoft.com/office/drawing/2014/main" val="20783675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이름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세부 업무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>
                          <a:solidFill>
                            <a:schemeClr val="tx1"/>
                          </a:solidFill>
                        </a:rPr>
                        <a:t>비고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1084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/>
                        <a:t>김무진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/>
                        <a:t>시스템 설계</a:t>
                      </a:r>
                      <a:endParaRPr lang="en-US" altLang="ko-KR" sz="1400" dirty="0" smtClean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smtClean="0"/>
                        <a:t>IL </a:t>
                      </a:r>
                      <a:r>
                        <a:rPr lang="ko-KR" altLang="en-US" sz="1400" dirty="0" smtClean="0"/>
                        <a:t>파트 기획 </a:t>
                      </a:r>
                      <a:r>
                        <a:rPr lang="en-US" altLang="ko-KR" sz="1400" dirty="0" smtClean="0"/>
                        <a:t>(</a:t>
                      </a:r>
                      <a:r>
                        <a:rPr lang="ko-KR" altLang="en-US" sz="1400" dirty="0" smtClean="0"/>
                        <a:t>일정관리</a:t>
                      </a:r>
                      <a:r>
                        <a:rPr lang="en-US" altLang="ko-KR" sz="1400" dirty="0" smtClean="0"/>
                        <a:t>,</a:t>
                      </a:r>
                      <a:r>
                        <a:rPr lang="ko-KR" altLang="en-US" sz="1400" dirty="0" smtClean="0"/>
                        <a:t>실험 설계 등</a:t>
                      </a:r>
                      <a:r>
                        <a:rPr lang="en-US" altLang="ko-KR" sz="1400" dirty="0" smtClean="0"/>
                        <a:t>)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/>
                        <a:t>기타 코딩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설계 및 기획 담당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881956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 smtClean="0"/>
                        <a:t>Willmer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smtClean="0"/>
                        <a:t>Feature cube </a:t>
                      </a:r>
                      <a:r>
                        <a:rPr lang="ko-KR" altLang="en-US" sz="1400" dirty="0" err="1" smtClean="0"/>
                        <a:t>매니징</a:t>
                      </a:r>
                      <a:endParaRPr lang="en-US" altLang="ko-KR" sz="1400" dirty="0" smtClean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/>
                        <a:t>전체 시스템 관련 코딩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시스템 관리 담당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705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Bryan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/>
                        <a:t>알고리즘 민감도 분석 실험</a:t>
                      </a:r>
                      <a:endParaRPr lang="en-US" altLang="ko-KR" sz="1400" dirty="0" smtClean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smtClean="0"/>
                        <a:t>Recommender </a:t>
                      </a:r>
                      <a:r>
                        <a:rPr lang="ko-KR" altLang="en-US" sz="1400" dirty="0" smtClean="0"/>
                        <a:t>파트 코딩 예정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알고리즘 테스트 담당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78543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/>
                        <a:t>이솔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err="1" smtClean="0"/>
                        <a:t>LossDiff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ko-KR" altLang="en-US" sz="1400" dirty="0" err="1" smtClean="0"/>
                        <a:t>매니징</a:t>
                      </a:r>
                      <a:endParaRPr lang="en-US" altLang="ko-KR" sz="1400" dirty="0" smtClean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smtClean="0"/>
                        <a:t>Patch </a:t>
                      </a:r>
                      <a:r>
                        <a:rPr lang="ko-KR" altLang="en-US" sz="1400" dirty="0" smtClean="0"/>
                        <a:t>분류기 관련 실험</a:t>
                      </a:r>
                      <a:endParaRPr lang="en-US" altLang="ko-KR" sz="1400" dirty="0" smtClean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/>
                        <a:t>기타 코딩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 smtClean="0"/>
                        <a:t>LossDiff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ko-KR" altLang="en-US" sz="1400" dirty="0" smtClean="0"/>
                        <a:t>담당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2873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233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030095" y="-141316"/>
            <a:ext cx="955964" cy="13134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454727" y="388204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smtClean="0">
                <a:latin typeface="+mj-ea"/>
                <a:ea typeface="+mj-ea"/>
              </a:rPr>
              <a:t>슬라이드 시스템</a:t>
            </a:r>
            <a:endParaRPr lang="ko-KR" altLang="en-US" sz="2800" b="1" dirty="0"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smtClean="0">
                <a:latin typeface="+mj-ea"/>
                <a:ea typeface="+mj-ea"/>
              </a:rPr>
              <a:t>데이터 베이스 설계</a:t>
            </a:r>
            <a:endParaRPr lang="ko-KR" altLang="en-US" sz="2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373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직선 연결선 43"/>
          <p:cNvCxnSpPr/>
          <p:nvPr/>
        </p:nvCxnSpPr>
        <p:spPr>
          <a:xfrm>
            <a:off x="299106" y="2681440"/>
            <a:ext cx="7753513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연결선 126"/>
          <p:cNvCxnSpPr/>
          <p:nvPr/>
        </p:nvCxnSpPr>
        <p:spPr>
          <a:xfrm>
            <a:off x="220447" y="563995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92333" y="127228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 flow diagram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4800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Data input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2333" y="2685883"/>
            <a:ext cx="58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Patch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174224" y="2352287"/>
            <a:ext cx="1120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WSI</a:t>
            </a:r>
            <a:endParaRPr lang="ko-KR" altLang="en-US" sz="1400" dirty="0"/>
          </a:p>
        </p:txBody>
      </p:sp>
      <p:sp>
        <p:nvSpPr>
          <p:cNvPr id="12" name="직사각형 11"/>
          <p:cNvSpPr/>
          <p:nvPr/>
        </p:nvSpPr>
        <p:spPr>
          <a:xfrm>
            <a:off x="299106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tiling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" name="직선 화살표 연결선 5"/>
          <p:cNvCxnSpPr>
            <a:stCxn id="2" idx="2"/>
            <a:endCxn id="12" idx="0"/>
          </p:cNvCxnSpPr>
          <p:nvPr/>
        </p:nvCxnSpPr>
        <p:spPr>
          <a:xfrm flipH="1">
            <a:off x="780887" y="2149337"/>
            <a:ext cx="5694" cy="109027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1597805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</a:t>
            </a:r>
            <a:r>
              <a:rPr lang="en-US" altLang="ko-KR" sz="1100" dirty="0" smtClean="0">
                <a:solidFill>
                  <a:schemeClr val="tx1"/>
                </a:solidFill>
              </a:rPr>
              <a:t>classification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4" name="직선 화살표 연결선 13"/>
          <p:cNvCxnSpPr>
            <a:stCxn id="12" idx="3"/>
            <a:endCxn id="16" idx="1"/>
          </p:cNvCxnSpPr>
          <p:nvPr/>
        </p:nvCxnSpPr>
        <p:spPr>
          <a:xfrm>
            <a:off x="1262668" y="3495252"/>
            <a:ext cx="3351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1590729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Feature cube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856994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95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</a:t>
            </a:r>
            <a:r>
              <a:rPr lang="en-US" altLang="ko-KR" sz="1050" dirty="0" smtClean="0">
                <a:solidFill>
                  <a:schemeClr val="tx1"/>
                </a:solidFill>
              </a:rPr>
              <a:t>classification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23" name="직선 화살표 연결선 22"/>
          <p:cNvCxnSpPr>
            <a:stCxn id="16" idx="0"/>
            <a:endCxn id="21" idx="2"/>
          </p:cNvCxnSpPr>
          <p:nvPr/>
        </p:nvCxnSpPr>
        <p:spPr>
          <a:xfrm flipH="1" flipV="1">
            <a:off x="2072510" y="2149337"/>
            <a:ext cx="7076" cy="109027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21" idx="3"/>
            <a:endCxn id="22" idx="1"/>
          </p:cNvCxnSpPr>
          <p:nvPr/>
        </p:nvCxnSpPr>
        <p:spPr>
          <a:xfrm>
            <a:off x="2554291" y="1893698"/>
            <a:ext cx="3027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/>
          <p:nvPr/>
        </p:nvSpPr>
        <p:spPr>
          <a:xfrm>
            <a:off x="3996344" y="1508646"/>
            <a:ext cx="1278194" cy="2345588"/>
          </a:xfrm>
          <a:prstGeom prst="roundRect">
            <a:avLst>
              <a:gd name="adj" fmla="val 974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GUI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0" name="직선 화살표 연결선 29"/>
          <p:cNvCxnSpPr>
            <a:stCxn id="22" idx="3"/>
          </p:cNvCxnSpPr>
          <p:nvPr/>
        </p:nvCxnSpPr>
        <p:spPr>
          <a:xfrm>
            <a:off x="3820556" y="1893698"/>
            <a:ext cx="1757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16" idx="3"/>
          </p:cNvCxnSpPr>
          <p:nvPr/>
        </p:nvCxnSpPr>
        <p:spPr>
          <a:xfrm>
            <a:off x="2561367" y="3495252"/>
            <a:ext cx="143497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5516641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list for re-training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516641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List for re-training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722306" y="3239613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making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6722306" y="163805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Data copy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791135" y="3760678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smtClean="0"/>
              <a:t>Patch generator</a:t>
            </a:r>
            <a:endParaRPr lang="ko-KR" altLang="en-US" sz="900" dirty="0"/>
          </a:p>
        </p:txBody>
      </p:sp>
      <p:sp>
        <p:nvSpPr>
          <p:cNvPr id="45" name="TextBox 44"/>
          <p:cNvSpPr txBox="1"/>
          <p:nvPr/>
        </p:nvSpPr>
        <p:spPr>
          <a:xfrm>
            <a:off x="674635" y="3775332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Tile maker</a:t>
            </a:r>
            <a:endParaRPr lang="ko-KR" altLang="en-US" sz="900" dirty="0"/>
          </a:p>
        </p:txBody>
      </p:sp>
      <p:cxnSp>
        <p:nvCxnSpPr>
          <p:cNvPr id="46" name="직선 화살표 연결선 45"/>
          <p:cNvCxnSpPr>
            <a:endCxn id="40" idx="1"/>
          </p:cNvCxnSpPr>
          <p:nvPr/>
        </p:nvCxnSpPr>
        <p:spPr>
          <a:xfrm flipV="1">
            <a:off x="5274538" y="3495252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/>
          <p:nvPr/>
        </p:nvCxnSpPr>
        <p:spPr>
          <a:xfrm flipV="1">
            <a:off x="6480203" y="3504980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 flipV="1">
            <a:off x="6475575" y="1883970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V="1">
            <a:off x="5319275" y="1888834"/>
            <a:ext cx="242103" cy="9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>
            <a:off x="1255592" y="1893698"/>
            <a:ext cx="3351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5432735" y="142010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55" name="TextBox 54"/>
          <p:cNvSpPr txBox="1"/>
          <p:nvPr/>
        </p:nvSpPr>
        <p:spPr>
          <a:xfrm>
            <a:off x="6683377" y="1424700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VAST</a:t>
            </a:r>
            <a:endParaRPr lang="ko-KR" altLang="en-US" sz="900" dirty="0"/>
          </a:p>
        </p:txBody>
      </p:sp>
      <p:sp>
        <p:nvSpPr>
          <p:cNvPr id="56" name="TextBox 55"/>
          <p:cNvSpPr txBox="1"/>
          <p:nvPr/>
        </p:nvSpPr>
        <p:spPr>
          <a:xfrm>
            <a:off x="5460190" y="304199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59" name="직사각형 58"/>
          <p:cNvSpPr/>
          <p:nvPr/>
        </p:nvSpPr>
        <p:spPr>
          <a:xfrm>
            <a:off x="7867598" y="3259069"/>
            <a:ext cx="963562" cy="51127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data save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0" name="직선 화살표 연결선 59"/>
          <p:cNvCxnSpPr>
            <a:stCxn id="42" idx="3"/>
          </p:cNvCxnSpPr>
          <p:nvPr/>
        </p:nvCxnSpPr>
        <p:spPr>
          <a:xfrm flipV="1">
            <a:off x="7685868" y="3490388"/>
            <a:ext cx="195023" cy="48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모서리가 둥근 직사각형 56"/>
          <p:cNvSpPr/>
          <p:nvPr/>
        </p:nvSpPr>
        <p:spPr>
          <a:xfrm>
            <a:off x="7892179" y="2474500"/>
            <a:ext cx="914400" cy="413879"/>
          </a:xfrm>
          <a:prstGeom prst="round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Training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61" name="꺾인 연결선 60"/>
          <p:cNvCxnSpPr>
            <a:stCxn id="43" idx="3"/>
            <a:endCxn id="57" idx="0"/>
          </p:cNvCxnSpPr>
          <p:nvPr/>
        </p:nvCxnSpPr>
        <p:spPr>
          <a:xfrm>
            <a:off x="7685868" y="1893698"/>
            <a:ext cx="663511" cy="58080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stCxn id="59" idx="0"/>
            <a:endCxn id="57" idx="2"/>
          </p:cNvCxnSpPr>
          <p:nvPr/>
        </p:nvCxnSpPr>
        <p:spPr>
          <a:xfrm flipV="1">
            <a:off x="8349379" y="2888379"/>
            <a:ext cx="0" cy="3706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8315085" y="1861085"/>
            <a:ext cx="79729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mtClean="0"/>
              <a:t>Order (starting training)</a:t>
            </a:r>
            <a:endParaRPr lang="ko-KR" altLang="en-US" sz="1100" dirty="0"/>
          </a:p>
        </p:txBody>
      </p:sp>
      <p:sp>
        <p:nvSpPr>
          <p:cNvPr id="74" name="TextBox 73"/>
          <p:cNvSpPr txBox="1"/>
          <p:nvPr/>
        </p:nvSpPr>
        <p:spPr>
          <a:xfrm>
            <a:off x="8346704" y="2951932"/>
            <a:ext cx="79729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order</a:t>
            </a:r>
            <a:endParaRPr lang="ko-KR" altLang="en-US" sz="1100" dirty="0"/>
          </a:p>
        </p:txBody>
      </p:sp>
      <p:pic>
        <p:nvPicPr>
          <p:cNvPr id="75" name="그림 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10" y="4318720"/>
            <a:ext cx="3986659" cy="21062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6" name="그림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1346" y="4318720"/>
            <a:ext cx="4044062" cy="21673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1" name="모서리가 둥근 직사각형 70"/>
          <p:cNvSpPr/>
          <p:nvPr/>
        </p:nvSpPr>
        <p:spPr>
          <a:xfrm>
            <a:off x="299107" y="4132094"/>
            <a:ext cx="8532054" cy="2534177"/>
          </a:xfrm>
          <a:prstGeom prst="roundRect">
            <a:avLst>
              <a:gd name="adj" fmla="val 4552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3" name="직선 화살표 연결선 72"/>
          <p:cNvCxnSpPr>
            <a:endCxn id="25" idx="2"/>
          </p:cNvCxnSpPr>
          <p:nvPr/>
        </p:nvCxnSpPr>
        <p:spPr>
          <a:xfrm flipV="1">
            <a:off x="4630184" y="3854234"/>
            <a:ext cx="5257" cy="2745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모서리가 둥근 직사각형 85"/>
          <p:cNvSpPr/>
          <p:nvPr/>
        </p:nvSpPr>
        <p:spPr>
          <a:xfrm>
            <a:off x="299106" y="792986"/>
            <a:ext cx="8532054" cy="565290"/>
          </a:xfrm>
          <a:prstGeom prst="roundRect">
            <a:avLst>
              <a:gd name="adj" fmla="val 4552"/>
            </a:avLst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/>
          <p:cNvSpPr/>
          <p:nvPr/>
        </p:nvSpPr>
        <p:spPr>
          <a:xfrm>
            <a:off x="4014619" y="4006162"/>
            <a:ext cx="1231129" cy="204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UI (selection)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85" name="직선 화살표 연결선 84"/>
          <p:cNvCxnSpPr/>
          <p:nvPr/>
        </p:nvCxnSpPr>
        <p:spPr>
          <a:xfrm>
            <a:off x="4630184" y="1358276"/>
            <a:ext cx="0" cy="150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4019773" y="1168169"/>
            <a:ext cx="1231129" cy="204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recommendation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5515928" y="887835"/>
            <a:ext cx="1201750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WSI sensitivity</a:t>
            </a:r>
            <a:r>
              <a:rPr lang="ko-KR" altLang="en-US" sz="1200" dirty="0" smtClean="0">
                <a:solidFill>
                  <a:schemeClr val="tx1"/>
                </a:solidFill>
              </a:rPr>
              <a:t> </a:t>
            </a:r>
            <a:r>
              <a:rPr lang="en-US" altLang="ko-KR" sz="1200" dirty="0" smtClean="0">
                <a:solidFill>
                  <a:schemeClr val="tx1"/>
                </a:solidFill>
              </a:rPr>
              <a:t>analysis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935037" y="972991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7" name="TextBox 96"/>
          <p:cNvSpPr txBox="1"/>
          <p:nvPr/>
        </p:nvSpPr>
        <p:spPr>
          <a:xfrm>
            <a:off x="1504771" y="3061973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8" name="TextBox 97"/>
          <p:cNvSpPr txBox="1"/>
          <p:nvPr/>
        </p:nvSpPr>
        <p:spPr>
          <a:xfrm>
            <a:off x="2767399" y="1454137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DB</a:t>
            </a:r>
            <a:endParaRPr lang="ko-KR" altLang="en-US" sz="900" dirty="0"/>
          </a:p>
        </p:txBody>
      </p:sp>
      <p:sp>
        <p:nvSpPr>
          <p:cNvPr id="99" name="TextBox 98"/>
          <p:cNvSpPr txBox="1"/>
          <p:nvPr/>
        </p:nvSpPr>
        <p:spPr>
          <a:xfrm>
            <a:off x="1900711" y="3775332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Patch classifier</a:t>
            </a:r>
            <a:endParaRPr lang="ko-KR" altLang="en-US" sz="900" dirty="0"/>
          </a:p>
        </p:txBody>
      </p:sp>
      <p:sp>
        <p:nvSpPr>
          <p:cNvPr id="100" name="TextBox 99"/>
          <p:cNvSpPr txBox="1"/>
          <p:nvPr/>
        </p:nvSpPr>
        <p:spPr>
          <a:xfrm>
            <a:off x="3188090" y="2182750"/>
            <a:ext cx="107646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/>
              <a:t>WSI</a:t>
            </a:r>
            <a:r>
              <a:rPr lang="ko-KR" altLang="en-US" sz="900" dirty="0" smtClean="0"/>
              <a:t> </a:t>
            </a:r>
            <a:r>
              <a:rPr lang="en-US" altLang="ko-KR" sz="900" dirty="0" smtClean="0"/>
              <a:t>classifier</a:t>
            </a:r>
            <a:endParaRPr lang="ko-KR" altLang="en-US" sz="900" dirty="0"/>
          </a:p>
        </p:txBody>
      </p:sp>
      <p:sp>
        <p:nvSpPr>
          <p:cNvPr id="101" name="직사각형 100"/>
          <p:cNvSpPr/>
          <p:nvPr/>
        </p:nvSpPr>
        <p:spPr>
          <a:xfrm>
            <a:off x="7084993" y="894499"/>
            <a:ext cx="1201750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WSI updating scenario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2166523" y="894499"/>
            <a:ext cx="1264085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</a:rPr>
              <a:t>PI update strategy analysis 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547737" y="898299"/>
            <a:ext cx="1429861" cy="30316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</a:rPr>
              <a:t>PI 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conf</a:t>
            </a:r>
            <a:r>
              <a:rPr lang="en-US" altLang="ko-KR" sz="1100" dirty="0" smtClean="0">
                <a:solidFill>
                  <a:schemeClr val="tx1"/>
                </a:solidFill>
              </a:rPr>
              <a:t> score </a:t>
            </a:r>
            <a:br>
              <a:rPr lang="en-US" altLang="ko-KR" sz="1100" dirty="0" smtClean="0">
                <a:solidFill>
                  <a:schemeClr val="tx1"/>
                </a:solidFill>
              </a:rPr>
            </a:br>
            <a:r>
              <a:rPr lang="en-US" altLang="ko-KR" sz="1100" dirty="0" smtClean="0">
                <a:solidFill>
                  <a:schemeClr val="tx1"/>
                </a:solidFill>
              </a:rPr>
              <a:t>sensitivity</a:t>
            </a:r>
            <a:r>
              <a:rPr lang="ko-KR" altLang="en-US" sz="1100" dirty="0" smtClean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analysis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0447" y="573082"/>
            <a:ext cx="20379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mtClean="0"/>
              <a:t>PI: patch image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764363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61953"/>
              </p:ext>
            </p:extLst>
          </p:nvPr>
        </p:nvGraphicFramePr>
        <p:xfrm>
          <a:off x="6468541" y="1"/>
          <a:ext cx="2123942" cy="12895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2836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Model </a:t>
                      </a:r>
                      <a:r>
                        <a:rPr lang="en-US" altLang="ko-KR" sz="1200" dirty="0" err="1" smtClean="0"/>
                        <a:t>manegment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70902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Model_key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Start_date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updated_date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worker_name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801870"/>
              </p:ext>
            </p:extLst>
          </p:nvPr>
        </p:nvGraphicFramePr>
        <p:xfrm>
          <a:off x="6465728" y="4589117"/>
          <a:ext cx="2123942" cy="2267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rcmd_patch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: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en-US" altLang="ko-KR" sz="1200" baseline="0" dirty="0" err="1" smtClean="0"/>
                        <a:t>pkey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Patch_name</a:t>
                      </a:r>
                      <a:r>
                        <a:rPr lang="en-US" altLang="ko-KR" sz="1200" dirty="0" smtClean="0"/>
                        <a:t>: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Patch_prediction</a:t>
                      </a:r>
                      <a:r>
                        <a:rPr lang="en-US" altLang="ko-KR" sz="1200" dirty="0" smtClean="0"/>
                        <a:t>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Patch_score</a:t>
                      </a:r>
                      <a:r>
                        <a:rPr lang="en-US" altLang="ko-KR" sz="1200" dirty="0" smtClean="0"/>
                        <a:t> : (float)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Patch_coordinate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Patch_G_path</a:t>
                      </a:r>
                      <a:r>
                        <a:rPr lang="en-US" altLang="ko-KR" sz="1200" dirty="0" smtClean="0"/>
                        <a:t>:</a:t>
                      </a:r>
                      <a:r>
                        <a:rPr lang="en-US" altLang="ko-KR" sz="1200" baseline="0" dirty="0" smtClean="0"/>
                        <a:t> (text)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Ground_truth</a:t>
                      </a:r>
                      <a:r>
                        <a:rPr lang="en-US" altLang="ko-KR" sz="1200" dirty="0" smtClean="0"/>
                        <a:t>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Flag: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Oracle</a:t>
                      </a:r>
                      <a:r>
                        <a:rPr lang="en-US" altLang="ko-KR" sz="1200" baseline="0" dirty="0" err="1" smtClean="0"/>
                        <a:t>_selection</a:t>
                      </a:r>
                      <a:r>
                        <a:rPr lang="en-US" altLang="ko-KR" sz="1200" baseline="0" dirty="0" smtClean="0"/>
                        <a:t>: (char)</a:t>
                      </a:r>
                      <a:endParaRPr lang="en-US" altLang="ko-KR" sz="1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01776"/>
              </p:ext>
            </p:extLst>
          </p:nvPr>
        </p:nvGraphicFramePr>
        <p:xfrm>
          <a:off x="6477405" y="1654874"/>
          <a:ext cx="2123942" cy="2633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 </a:t>
                      </a:r>
                      <a:r>
                        <a:rPr lang="en-US" altLang="ko-KR" sz="1200" dirty="0" err="1" smtClean="0"/>
                        <a:t>rcmd</a:t>
                      </a:r>
                      <a:r>
                        <a:rPr lang="en-US" altLang="ko-KR" sz="1200" baseline="0" dirty="0" err="1" smtClean="0"/>
                        <a:t>_</a:t>
                      </a:r>
                      <a:r>
                        <a:rPr lang="en-US" altLang="ko-KR" sz="1200" dirty="0" err="1" smtClean="0"/>
                        <a:t>Silde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Model_key</a:t>
                      </a:r>
                      <a:r>
                        <a:rPr lang="en-US" altLang="ko-KR" sz="1200" dirty="0" smtClean="0"/>
                        <a:t>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Slide_path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Slide_copy_path</a:t>
                      </a:r>
                      <a:r>
                        <a:rPr lang="en-US" altLang="ko-KR" sz="1200" dirty="0" smtClean="0"/>
                        <a:t>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Scan_Date</a:t>
                      </a:r>
                      <a:r>
                        <a:rPr lang="en-US" altLang="ko-KR" sz="1200" dirty="0" smtClean="0"/>
                        <a:t> : (date)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WSI prediction 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WSI score</a:t>
                      </a:r>
                      <a:r>
                        <a:rPr lang="en-US" altLang="ko-KR" sz="1200" baseline="0" dirty="0" smtClean="0"/>
                        <a:t> : (float)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aseline="0" dirty="0" err="1" smtClean="0"/>
                        <a:t>Ground_truth</a:t>
                      </a:r>
                      <a:r>
                        <a:rPr lang="en-US" altLang="ko-KR" sz="1200" baseline="0" dirty="0" smtClean="0"/>
                        <a:t>: (char)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rgbClr val="FF0000"/>
                          </a:solidFill>
                        </a:rPr>
                        <a:t>Flag=&gt; apply status: </a:t>
                      </a:r>
                      <a:r>
                        <a:rPr lang="en-US" altLang="ko-KR" sz="1200" dirty="0" smtClean="0">
                          <a:solidFill>
                            <a:srgbClr val="FF0000"/>
                          </a:solidFill>
                        </a:rPr>
                        <a:t>(char</a:t>
                      </a:r>
                      <a:r>
                        <a:rPr lang="en-US" altLang="ko-KR" sz="1200" dirty="0" smtClean="0">
                          <a:solidFill>
                            <a:srgbClr val="FF0000"/>
                          </a:solidFill>
                        </a:rPr>
                        <a:t>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rgbClr val="FF0000"/>
                          </a:solidFill>
                        </a:rPr>
                        <a:t>Train date</a:t>
                      </a:r>
                      <a:endParaRPr lang="en-US" altLang="ko-KR" sz="1200" dirty="0" smtClean="0">
                        <a:solidFill>
                          <a:srgbClr val="FF0000"/>
                        </a:solidFill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Oracle_selection</a:t>
                      </a:r>
                      <a:r>
                        <a:rPr lang="en-US" altLang="ko-KR" sz="1200" dirty="0" smtClean="0"/>
                        <a:t>:</a:t>
                      </a:r>
                      <a:r>
                        <a:rPr lang="en-US" altLang="ko-KR" sz="1200" baseline="0" dirty="0" smtClean="0"/>
                        <a:t> (char)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 flipH="1">
            <a:off x="7527700" y="1187768"/>
            <a:ext cx="2812" cy="48504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7461537" y="1399104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7458725" y="1437199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7461536" y="1562170"/>
            <a:ext cx="1379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7530510" y="1562170"/>
            <a:ext cx="124057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7392563" y="1562170"/>
            <a:ext cx="152229" cy="10954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7533960" y="4298088"/>
            <a:ext cx="10832" cy="35685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7462172" y="4298340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7459360" y="4336435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7464984" y="4604457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flipH="1" flipV="1">
            <a:off x="7533958" y="4604457"/>
            <a:ext cx="124057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 flipV="1">
            <a:off x="7396011" y="4604457"/>
            <a:ext cx="152229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694829" y="1350832"/>
            <a:ext cx="1150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Is made with</a:t>
            </a:r>
            <a:endParaRPr lang="ko-KR" altLang="en-US" sz="1200" dirty="0"/>
          </a:p>
        </p:txBody>
      </p:sp>
      <p:sp>
        <p:nvSpPr>
          <p:cNvPr id="33" name="TextBox 32"/>
          <p:cNvSpPr txBox="1"/>
          <p:nvPr/>
        </p:nvSpPr>
        <p:spPr>
          <a:xfrm>
            <a:off x="7758445" y="4298340"/>
            <a:ext cx="854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Consists of</a:t>
            </a:r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r="8729"/>
          <a:stretch/>
        </p:blipFill>
        <p:spPr>
          <a:xfrm>
            <a:off x="41957" y="1795424"/>
            <a:ext cx="6210118" cy="386420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46206" y="6133011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*</a:t>
            </a:r>
            <a:r>
              <a:rPr lang="ko-KR" altLang="en-US" sz="1200" dirty="0" smtClean="0"/>
              <a:t>추천 받지 않은 슬라이드에 대한 </a:t>
            </a:r>
            <a:r>
              <a:rPr lang="en-US" altLang="ko-KR" sz="1200" dirty="0" smtClean="0"/>
              <a:t>oracle</a:t>
            </a:r>
            <a:r>
              <a:rPr lang="ko-KR" altLang="en-US" sz="1200" dirty="0" smtClean="0"/>
              <a:t>의 선택이 있는 경우에 대한 추가 경로 고민 필요 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SeeDP</a:t>
            </a:r>
            <a:r>
              <a:rPr lang="ko-KR" altLang="en-US" sz="1200" dirty="0" smtClean="0"/>
              <a:t>에 의해 직접 </a:t>
            </a:r>
            <a:r>
              <a:rPr lang="en-US" altLang="ko-KR" sz="1200" dirty="0" err="1" smtClean="0"/>
              <a:t>rcmd_slide</a:t>
            </a:r>
            <a:r>
              <a:rPr lang="ko-KR" altLang="en-US" sz="1200" dirty="0" smtClean="0"/>
              <a:t>에 추가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동일한 슬라이드가 추가되어 있는지 확인하는 기능 필요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cxnSp>
        <p:nvCxnSpPr>
          <p:cNvPr id="95" name="직선 연결선 94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데이터 베이스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재설계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72641" y="414300"/>
            <a:ext cx="566436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smtClean="0"/>
              <a:t>DB </a:t>
            </a:r>
            <a:r>
              <a:rPr lang="ko-KR" altLang="en-US" sz="1400" b="1" dirty="0" smtClean="0"/>
              <a:t>재설계</a:t>
            </a:r>
            <a:endParaRPr lang="en-US" altLang="ko-KR" sz="1400" b="1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새롭게 생성된 데이터 흐름에 따라서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데이터 베이스 재설계</a:t>
            </a:r>
            <a:endParaRPr lang="en-US" altLang="ko-KR" sz="1400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DB </a:t>
            </a:r>
            <a:r>
              <a:rPr lang="ko-KR" altLang="en-US" sz="1400" dirty="0" smtClean="0"/>
              <a:t>설치 </a:t>
            </a:r>
            <a:r>
              <a:rPr lang="en-US" altLang="ko-KR" sz="1400" dirty="0" smtClean="0"/>
              <a:t>(14</a:t>
            </a:r>
            <a:r>
              <a:rPr lang="ko-KR" altLang="en-US" sz="1400" dirty="0" smtClean="0"/>
              <a:t>번 서버</a:t>
            </a:r>
            <a:r>
              <a:rPr lang="en-US" altLang="ko-KR" sz="1400" dirty="0" smtClean="0"/>
              <a:t>)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615" y="1652112"/>
            <a:ext cx="1838632" cy="14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271251" y="5434177"/>
            <a:ext cx="2104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</a:t>
            </a:r>
            <a:r>
              <a:rPr lang="ko-KR" altLang="en-US" dirty="0" smtClean="0"/>
              <a:t>데이터 흐름도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381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데이터 베이스 </a:t>
            </a:r>
            <a:r>
              <a:rPr lang="ko-KR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설치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71" y="1162716"/>
            <a:ext cx="3390900" cy="10572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r="31528"/>
          <a:stretch/>
        </p:blipFill>
        <p:spPr>
          <a:xfrm>
            <a:off x="3866280" y="1360376"/>
            <a:ext cx="5159733" cy="122372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r="28349"/>
          <a:stretch/>
        </p:blipFill>
        <p:spPr>
          <a:xfrm>
            <a:off x="3541271" y="2687867"/>
            <a:ext cx="5404422" cy="168172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r="32654"/>
          <a:stretch/>
        </p:blipFill>
        <p:spPr>
          <a:xfrm>
            <a:off x="3340972" y="4577127"/>
            <a:ext cx="5805020" cy="191287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11" name="직선 화살표 연결선 10"/>
          <p:cNvCxnSpPr>
            <a:stCxn id="6" idx="3"/>
            <a:endCxn id="7" idx="1"/>
          </p:cNvCxnSpPr>
          <p:nvPr/>
        </p:nvCxnSpPr>
        <p:spPr>
          <a:xfrm>
            <a:off x="3541271" y="1691354"/>
            <a:ext cx="325009" cy="280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6" idx="2"/>
            <a:endCxn id="8" idx="1"/>
          </p:cNvCxnSpPr>
          <p:nvPr/>
        </p:nvCxnSpPr>
        <p:spPr>
          <a:xfrm>
            <a:off x="1845821" y="2219991"/>
            <a:ext cx="1695450" cy="1308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6" idx="2"/>
            <a:endCxn id="9" idx="1"/>
          </p:cNvCxnSpPr>
          <p:nvPr/>
        </p:nvCxnSpPr>
        <p:spPr>
          <a:xfrm>
            <a:off x="1845821" y="2219991"/>
            <a:ext cx="1495151" cy="3313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00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직선 연결선 48"/>
          <p:cNvCxnSpPr/>
          <p:nvPr/>
        </p:nvCxnSpPr>
        <p:spPr>
          <a:xfrm>
            <a:off x="362808" y="397413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 design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280692" y="3519949"/>
            <a:ext cx="69120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AL part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Training part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740" y="3831541"/>
            <a:ext cx="3221431" cy="2240995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직사각형 138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Patch classifier train module</a:t>
            </a:r>
            <a:endParaRPr lang="ko-KR" altLang="en-US" dirty="0"/>
          </a:p>
        </p:txBody>
      </p:sp>
      <p:sp>
        <p:nvSpPr>
          <p:cNvPr id="141" name="직사각형 140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직사각형 141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WSI classifier train module</a:t>
            </a:r>
            <a:endParaRPr lang="ko-KR" altLang="en-US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3032" y="3897238"/>
            <a:ext cx="3250778" cy="2030670"/>
          </a:xfrm>
          <a:prstGeom prst="rect">
            <a:avLst/>
          </a:prstGeom>
        </p:spPr>
      </p:pic>
      <p:sp>
        <p:nvSpPr>
          <p:cNvPr id="203" name="직사각형 202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4" name="직사각형 203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Recommendation module</a:t>
            </a:r>
            <a:endParaRPr lang="ko-KR" altLang="en-US" dirty="0"/>
          </a:p>
        </p:txBody>
      </p:sp>
      <p:sp>
        <p:nvSpPr>
          <p:cNvPr id="205" name="직사각형 204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6" name="직사각형 205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Patch generator module</a:t>
            </a:r>
            <a:endParaRPr lang="ko-KR" altLang="en-US" dirty="0"/>
          </a:p>
        </p:txBody>
      </p:sp>
      <p:sp>
        <p:nvSpPr>
          <p:cNvPr id="84" name="원통 83"/>
          <p:cNvSpPr/>
          <p:nvPr/>
        </p:nvSpPr>
        <p:spPr>
          <a:xfrm>
            <a:off x="4186125" y="3220316"/>
            <a:ext cx="550606" cy="599266"/>
          </a:xfrm>
          <a:prstGeom prst="can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</a:gra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4351" y="1236851"/>
            <a:ext cx="3507880" cy="569526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2554" y="1863934"/>
            <a:ext cx="1843472" cy="1567632"/>
          </a:xfrm>
          <a:prstGeom prst="rect">
            <a:avLst/>
          </a:prstGeom>
        </p:spPr>
      </p:pic>
      <p:pic>
        <p:nvPicPr>
          <p:cNvPr id="1030" name="Picture 6" descr="공사중 화면이 들쭉 날쭉거릴수 있습니다.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032" y="1728616"/>
            <a:ext cx="1374008" cy="918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3230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274320" y="523703"/>
            <a:ext cx="5935287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utoShape 2" descr="PNG 및 SVG의 폴더 일러스트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437" y="2715046"/>
            <a:ext cx="3322111" cy="27345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직사각형 6"/>
          <p:cNvSpPr/>
          <p:nvPr/>
        </p:nvSpPr>
        <p:spPr>
          <a:xfrm>
            <a:off x="349281" y="895106"/>
            <a:ext cx="1240238" cy="4038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slides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" name="다이아몬드 7"/>
          <p:cNvSpPr/>
          <p:nvPr/>
        </p:nvSpPr>
        <p:spPr>
          <a:xfrm>
            <a:off x="2138499" y="725292"/>
            <a:ext cx="1339639" cy="743484"/>
          </a:xfrm>
          <a:prstGeom prst="diamond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tile maker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/>
          <p:cNvCxnSpPr>
            <a:stCxn id="7" idx="3"/>
            <a:endCxn id="8" idx="1"/>
          </p:cNvCxnSpPr>
          <p:nvPr/>
        </p:nvCxnSpPr>
        <p:spPr>
          <a:xfrm>
            <a:off x="1589519" y="1097034"/>
            <a:ext cx="5489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3860179" y="891157"/>
            <a:ext cx="1041956" cy="4038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image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44" name="직선 화살표 연결선 43"/>
          <p:cNvCxnSpPr>
            <a:stCxn id="43" idx="3"/>
            <a:endCxn id="50" idx="1"/>
          </p:cNvCxnSpPr>
          <p:nvPr/>
        </p:nvCxnSpPr>
        <p:spPr>
          <a:xfrm>
            <a:off x="4902135" y="1093085"/>
            <a:ext cx="433526" cy="3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>
            <a:stCxn id="8" idx="3"/>
            <a:endCxn id="43" idx="1"/>
          </p:cNvCxnSpPr>
          <p:nvPr/>
        </p:nvCxnSpPr>
        <p:spPr>
          <a:xfrm flipV="1">
            <a:off x="3478138" y="1093085"/>
            <a:ext cx="382041" cy="3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다이아몬드 49"/>
          <p:cNvSpPr/>
          <p:nvPr/>
        </p:nvSpPr>
        <p:spPr>
          <a:xfrm>
            <a:off x="5335661" y="725292"/>
            <a:ext cx="1339639" cy="743484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generator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7091734" y="891157"/>
            <a:ext cx="1041956" cy="4038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Patch image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54" name="직선 화살표 연결선 53"/>
          <p:cNvCxnSpPr>
            <a:stCxn id="50" idx="3"/>
            <a:endCxn id="53" idx="1"/>
          </p:cNvCxnSpPr>
          <p:nvPr/>
        </p:nvCxnSpPr>
        <p:spPr>
          <a:xfrm flipV="1">
            <a:off x="6675300" y="1093085"/>
            <a:ext cx="416434" cy="3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888129" y="712121"/>
            <a:ext cx="13844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coordinate</a:t>
            </a:r>
            <a:r>
              <a:rPr lang="ko-KR" altLang="en-US" sz="1200" dirty="0" smtClean="0"/>
              <a:t> </a:t>
            </a:r>
            <a:endParaRPr lang="ko-KR" altLang="en-US" sz="1200" dirty="0"/>
          </a:p>
        </p:txBody>
      </p:sp>
      <p:cxnSp>
        <p:nvCxnSpPr>
          <p:cNvPr id="56" name="꺾인 연결선 55"/>
          <p:cNvCxnSpPr>
            <a:stCxn id="43" idx="2"/>
            <a:endCxn id="53" idx="2"/>
          </p:cNvCxnSpPr>
          <p:nvPr/>
        </p:nvCxnSpPr>
        <p:spPr>
          <a:xfrm rot="16200000" flipH="1">
            <a:off x="5996934" y="-320765"/>
            <a:ext cx="12700" cy="3231555"/>
          </a:xfrm>
          <a:prstGeom prst="bentConnector3">
            <a:avLst>
              <a:gd name="adj1" fmla="val 2203740"/>
            </a:avLst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6251426" y="1563591"/>
            <a:ext cx="24374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determine the Pixel Difference</a:t>
            </a:r>
            <a:endParaRPr lang="ko-KR" altLang="en-US" sz="1200" dirty="0"/>
          </a:p>
        </p:txBody>
      </p:sp>
      <p:cxnSp>
        <p:nvCxnSpPr>
          <p:cNvPr id="62" name="직선 연결선 61"/>
          <p:cNvCxnSpPr/>
          <p:nvPr/>
        </p:nvCxnSpPr>
        <p:spPr>
          <a:xfrm>
            <a:off x="200799" y="1867697"/>
            <a:ext cx="8015101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747441"/>
              </p:ext>
            </p:extLst>
          </p:nvPr>
        </p:nvGraphicFramePr>
        <p:xfrm>
          <a:off x="349281" y="4590445"/>
          <a:ext cx="2123942" cy="2267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rcmd_patch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Index :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en-US" altLang="ko-KR" sz="1200" baseline="0" dirty="0" err="1" smtClean="0"/>
                        <a:t>pkey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Patch_name</a:t>
                      </a:r>
                      <a:r>
                        <a:rPr lang="en-US" altLang="ko-KR" sz="1200" dirty="0" smtClean="0"/>
                        <a:t>: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Patch_prediction</a:t>
                      </a:r>
                      <a:r>
                        <a:rPr lang="en-US" altLang="ko-KR" sz="1200" dirty="0" smtClean="0"/>
                        <a:t>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Patch_score</a:t>
                      </a:r>
                      <a:r>
                        <a:rPr lang="en-US" altLang="ko-KR" sz="1200" dirty="0" smtClean="0"/>
                        <a:t> : (float)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Patch_coordinate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Patch_G_path</a:t>
                      </a:r>
                      <a:r>
                        <a:rPr lang="en-US" altLang="ko-KR" sz="1200" dirty="0" smtClean="0"/>
                        <a:t>:</a:t>
                      </a:r>
                      <a:r>
                        <a:rPr lang="en-US" altLang="ko-KR" sz="1200" baseline="0" dirty="0" smtClean="0"/>
                        <a:t> (text)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Ground_truth</a:t>
                      </a:r>
                      <a:r>
                        <a:rPr lang="en-US" altLang="ko-KR" sz="1200" dirty="0" smtClean="0"/>
                        <a:t>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Flag: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Oracle</a:t>
                      </a:r>
                      <a:r>
                        <a:rPr lang="en-US" altLang="ko-KR" sz="1200" baseline="0" dirty="0" err="1" smtClean="0"/>
                        <a:t>_selection</a:t>
                      </a:r>
                      <a:r>
                        <a:rPr lang="en-US" altLang="ko-KR" sz="1200" baseline="0" dirty="0" smtClean="0"/>
                        <a:t>: (char)</a:t>
                      </a:r>
                      <a:endParaRPr lang="en-US" altLang="ko-KR" sz="12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7271112"/>
              </p:ext>
            </p:extLst>
          </p:nvPr>
        </p:nvGraphicFramePr>
        <p:xfrm>
          <a:off x="360958" y="1656202"/>
          <a:ext cx="2123942" cy="2633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942">
                  <a:extLst>
                    <a:ext uri="{9D8B030D-6E8A-4147-A177-3AD203B41FA5}">
                      <a16:colId xmlns:a16="http://schemas.microsoft.com/office/drawing/2014/main" val="1099686974"/>
                    </a:ext>
                  </a:extLst>
                </a:gridCol>
              </a:tblGrid>
              <a:tr h="34731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 </a:t>
                      </a:r>
                      <a:r>
                        <a:rPr lang="en-US" altLang="ko-KR" sz="1200" dirty="0" err="1" smtClean="0"/>
                        <a:t>rcmd</a:t>
                      </a:r>
                      <a:r>
                        <a:rPr lang="en-US" altLang="ko-KR" sz="1200" baseline="0" dirty="0" err="1" smtClean="0"/>
                        <a:t>_</a:t>
                      </a:r>
                      <a:r>
                        <a:rPr lang="en-US" altLang="ko-KR" sz="1200" dirty="0" err="1" smtClean="0"/>
                        <a:t>Silde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3016118"/>
                  </a:ext>
                </a:extLst>
              </a:tr>
              <a:tr h="939066"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smtClean="0"/>
                        <a:t>Index : primary key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Model_key</a:t>
                      </a:r>
                      <a:r>
                        <a:rPr lang="en-US" altLang="ko-KR" sz="1200" dirty="0" smtClean="0"/>
                        <a:t>: </a:t>
                      </a:r>
                      <a:r>
                        <a:rPr lang="en-US" altLang="ko-KR" sz="1200" dirty="0" err="1" smtClean="0"/>
                        <a:t>fkey</a:t>
                      </a:r>
                      <a:endParaRPr lang="en-US" altLang="ko-KR" sz="1200" dirty="0" smtClean="0"/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Slide_name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Slide_path</a:t>
                      </a:r>
                      <a:r>
                        <a:rPr lang="en-US" altLang="ko-KR" sz="1200" dirty="0" smtClean="0"/>
                        <a:t> : (text)</a:t>
                      </a: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Slide_copy_path</a:t>
                      </a:r>
                      <a:r>
                        <a:rPr lang="en-US" altLang="ko-KR" sz="1200" dirty="0" smtClean="0"/>
                        <a:t> (text)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Scan_Date</a:t>
                      </a:r>
                      <a:r>
                        <a:rPr lang="en-US" altLang="ko-KR" sz="1200" dirty="0" smtClean="0"/>
                        <a:t> : (date)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WSI prediction : (char)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WSI score</a:t>
                      </a:r>
                      <a:r>
                        <a:rPr lang="en-US" altLang="ko-KR" sz="1200" baseline="0" dirty="0" smtClean="0"/>
                        <a:t> : (float)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aseline="0" dirty="0" err="1" smtClean="0"/>
                        <a:t>Ground_truth</a:t>
                      </a:r>
                      <a:r>
                        <a:rPr lang="en-US" altLang="ko-KR" sz="1200" baseline="0" dirty="0" smtClean="0"/>
                        <a:t>: (char)</a:t>
                      </a:r>
                      <a:endParaRPr lang="en-US" altLang="ko-KR" sz="1200" dirty="0" smtClean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Flag=&gt; apply status: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(char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Train date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Oracle_selection</a:t>
                      </a:r>
                      <a:r>
                        <a:rPr lang="en-US" altLang="ko-KR" sz="1200" dirty="0" smtClean="0"/>
                        <a:t>:</a:t>
                      </a:r>
                      <a:r>
                        <a:rPr lang="en-US" altLang="ko-KR" sz="1200" baseline="0" dirty="0" smtClean="0"/>
                        <a:t> (char)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142542"/>
                  </a:ext>
                </a:extLst>
              </a:tr>
            </a:tbl>
          </a:graphicData>
        </a:graphic>
      </p:graphicFrame>
      <p:cxnSp>
        <p:nvCxnSpPr>
          <p:cNvPr id="27" name="직선 연결선 26"/>
          <p:cNvCxnSpPr/>
          <p:nvPr/>
        </p:nvCxnSpPr>
        <p:spPr>
          <a:xfrm>
            <a:off x="1417513" y="4299416"/>
            <a:ext cx="10832" cy="35685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1345725" y="4299668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1342913" y="4337763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1348537" y="4605785"/>
            <a:ext cx="13794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 flipH="1" flipV="1">
            <a:off x="1417511" y="4605785"/>
            <a:ext cx="124057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flipV="1">
            <a:off x="1279564" y="4605785"/>
            <a:ext cx="152229" cy="10954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641998" y="4299668"/>
            <a:ext cx="8545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Consists of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360957" y="5379882"/>
            <a:ext cx="2112265" cy="3253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346207" y="6267227"/>
            <a:ext cx="2112265" cy="212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360145" y="2371749"/>
            <a:ext cx="2112265" cy="212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346206" y="6615312"/>
            <a:ext cx="2112265" cy="212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오른쪽 화살표 8"/>
          <p:cNvSpPr/>
          <p:nvPr/>
        </p:nvSpPr>
        <p:spPr>
          <a:xfrm>
            <a:off x="37197" y="6599845"/>
            <a:ext cx="323760" cy="2169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346205" y="2760084"/>
            <a:ext cx="2112265" cy="2123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/>
          <p:cNvCxnSpPr>
            <a:stCxn id="37" idx="3"/>
            <a:endCxn id="2" idx="1"/>
          </p:cNvCxnSpPr>
          <p:nvPr/>
        </p:nvCxnSpPr>
        <p:spPr>
          <a:xfrm>
            <a:off x="2472410" y="2477924"/>
            <a:ext cx="478027" cy="1604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>
            <a:endCxn id="2" idx="1"/>
          </p:cNvCxnSpPr>
          <p:nvPr/>
        </p:nvCxnSpPr>
        <p:spPr>
          <a:xfrm>
            <a:off x="2154861" y="2935947"/>
            <a:ext cx="795576" cy="11463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>
            <a:stCxn id="6" idx="3"/>
            <a:endCxn id="2" idx="1"/>
          </p:cNvCxnSpPr>
          <p:nvPr/>
        </p:nvCxnSpPr>
        <p:spPr>
          <a:xfrm flipV="1">
            <a:off x="2473222" y="4082309"/>
            <a:ext cx="477215" cy="14602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>
            <a:stCxn id="36" idx="3"/>
            <a:endCxn id="2" idx="1"/>
          </p:cNvCxnSpPr>
          <p:nvPr/>
        </p:nvCxnSpPr>
        <p:spPr>
          <a:xfrm flipV="1">
            <a:off x="2458472" y="4082309"/>
            <a:ext cx="491965" cy="22910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>
            <a:stCxn id="38" idx="3"/>
            <a:endCxn id="2" idx="1"/>
          </p:cNvCxnSpPr>
          <p:nvPr/>
        </p:nvCxnSpPr>
        <p:spPr>
          <a:xfrm flipV="1">
            <a:off x="2458471" y="4082309"/>
            <a:ext cx="491966" cy="26391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그림 6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0443" y="3495246"/>
            <a:ext cx="2693557" cy="1208221"/>
          </a:xfrm>
          <a:prstGeom prst="rect">
            <a:avLst/>
          </a:prstGeom>
        </p:spPr>
      </p:pic>
      <p:sp>
        <p:nvSpPr>
          <p:cNvPr id="93" name="오른쪽 화살표 92"/>
          <p:cNvSpPr/>
          <p:nvPr/>
        </p:nvSpPr>
        <p:spPr>
          <a:xfrm>
            <a:off x="6163481" y="3864940"/>
            <a:ext cx="447827" cy="30983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직사각형 93"/>
          <p:cNvSpPr/>
          <p:nvPr/>
        </p:nvSpPr>
        <p:spPr>
          <a:xfrm>
            <a:off x="246205" y="28081"/>
            <a:ext cx="62042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 Design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Patch generator train </a:t>
            </a:r>
            <a:r>
              <a:rPr lang="en-US" altLang="ko-KR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37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5698</TotalTime>
  <Words>701</Words>
  <Application>Microsoft Office PowerPoint</Application>
  <PresentationFormat>화면 슬라이드 쇼(4:3)</PresentationFormat>
  <Paragraphs>215</Paragraphs>
  <Slides>11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102</cp:revision>
  <dcterms:created xsi:type="dcterms:W3CDTF">2022-04-27T02:16:25Z</dcterms:created>
  <dcterms:modified xsi:type="dcterms:W3CDTF">2022-07-14T05:35:55Z</dcterms:modified>
</cp:coreProperties>
</file>

<file path=docProps/thumbnail.jpeg>
</file>